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0" r:id="rId7"/>
    <p:sldId id="261" r:id="rId8"/>
    <p:sldId id="258" r:id="rId9"/>
    <p:sldId id="259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95550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EFDF8-1709-402F-9946-DB79F7661CC4}" type="datetimeFigureOut">
              <a:rPr lang="nl-BE" smtClean="0"/>
              <a:t>18/05/2021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2E63-2381-4849-AA2B-C2371864389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12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47602-66B4-4FC4-8918-1946A958DCC9}" type="datetimeFigureOut">
              <a:rPr lang="nl-BE" smtClean="0"/>
              <a:t>18/05/2021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2F95-AACE-4C46-8412-B02F95DBD7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672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63617" y="1020871"/>
            <a:ext cx="8150087" cy="4154444"/>
          </a:xfrm>
        </p:spPr>
        <p:txBody>
          <a:bodyPr>
            <a:normAutofit/>
          </a:bodyPr>
          <a:lstStyle/>
          <a:p>
            <a:pPr algn="l"/>
            <a:r>
              <a:rPr lang="nl-BE" sz="6000" dirty="0">
                <a:solidFill>
                  <a:srgbClr val="FFFFFF"/>
                </a:solidFill>
              </a:rPr>
              <a:t>GEWELDLOOS VERZET</a:t>
            </a:r>
            <a:br>
              <a:rPr lang="nl-BE" sz="6000" dirty="0">
                <a:solidFill>
                  <a:srgbClr val="FFFFFF"/>
                </a:solidFill>
              </a:rPr>
            </a:br>
            <a:r>
              <a:rPr lang="nl-BE" dirty="0">
                <a:solidFill>
                  <a:srgbClr val="FFFFFF"/>
                </a:solidFill>
              </a:rPr>
              <a:t>Inspirerende voorbeelden</a:t>
            </a:r>
            <a:br>
              <a:rPr lang="nl-BE" sz="6000" dirty="0">
                <a:solidFill>
                  <a:srgbClr val="FFFFFF"/>
                </a:solidFill>
              </a:rPr>
            </a:br>
            <a:br>
              <a:rPr lang="nl-BE" sz="3600" dirty="0">
                <a:solidFill>
                  <a:srgbClr val="FFFFFF"/>
                </a:solidFill>
              </a:rPr>
            </a:br>
            <a:r>
              <a:rPr lang="nl-BE" sz="3600" dirty="0">
                <a:solidFill>
                  <a:srgbClr val="FFFFFF"/>
                </a:solidFill>
              </a:rPr>
              <a:t>Annemarie Gielen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5E775B-3ED8-49A1-B0C2-3B6CFF3E22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1454" y="5910589"/>
            <a:ext cx="1480846" cy="6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86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EC69D-5AAE-4BBE-A53B-CC066ABF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 hebt helden van de gewapende strijd en </a:t>
            </a:r>
            <a:br>
              <a:rPr lang="nl-NL" dirty="0"/>
            </a:br>
            <a:r>
              <a:rPr lang="nl-NL" dirty="0"/>
              <a:t>je hebt helden van de geweldloze strijd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FC2FCC1-FFA8-4199-9EC6-27D6C88E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37" y="1886162"/>
            <a:ext cx="1962150" cy="23241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99475A0-3902-42B4-93C7-95202AD1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927" y="1899754"/>
            <a:ext cx="1743075" cy="26193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56F2BA4-F9BA-4359-B7D7-405F1E17F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92" y="1756025"/>
            <a:ext cx="1885950" cy="24193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706015-B915-4CC5-B720-BA80C6C51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34" y="4301714"/>
            <a:ext cx="1847850" cy="24669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9AE90C6-DA78-40D5-8CDD-8F86BB0A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895" y="2753901"/>
            <a:ext cx="1647825" cy="2781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FC7B00D-0A12-4FF5-8E53-DB73475DC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8087" y="4358863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EC69D-5AAE-4BBE-A53B-CC066ABF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9637"/>
            <a:ext cx="8596668" cy="1200727"/>
          </a:xfrm>
        </p:spPr>
        <p:txBody>
          <a:bodyPr>
            <a:normAutofit/>
          </a:bodyPr>
          <a:lstStyle/>
          <a:p>
            <a:r>
              <a:rPr lang="nl-NL" dirty="0"/>
              <a:t>Er zijn ook heel wat minder gekende helden</a:t>
            </a:r>
          </a:p>
        </p:txBody>
      </p:sp>
      <p:pic>
        <p:nvPicPr>
          <p:cNvPr id="9" name="Tijdelijke aanduiding voor inhoud 8" descr="Afbeelding met tekst, buiten, motor, fiets&#10;&#10;Automatisch gegenereerde beschrijving">
            <a:extLst>
              <a:ext uri="{FF2B5EF4-FFF2-40B4-BE49-F238E27FC236}">
                <a16:creationId xmlns:a16="http://schemas.microsoft.com/office/drawing/2014/main" id="{4494117B-E416-45A0-8574-8BF732A9201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77334" y="2089151"/>
            <a:ext cx="2744739" cy="2240582"/>
          </a:xfrm>
        </p:spPr>
      </p:pic>
      <p:pic>
        <p:nvPicPr>
          <p:cNvPr id="11" name="Afbeelding 10" descr="Afbeelding met persoon&#10;&#10;Automatisch gegenereerde beschrijving">
            <a:extLst>
              <a:ext uri="{FF2B5EF4-FFF2-40B4-BE49-F238E27FC236}">
                <a16:creationId xmlns:a16="http://schemas.microsoft.com/office/drawing/2014/main" id="{13DCC9B0-3378-4788-A293-BE72EEF8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489" y="2215183"/>
            <a:ext cx="2381250" cy="4229100"/>
          </a:xfrm>
          <a:prstGeom prst="rect">
            <a:avLst/>
          </a:prstGeom>
        </p:spPr>
      </p:pic>
      <p:pic>
        <p:nvPicPr>
          <p:cNvPr id="15" name="Afbeelding 14" descr="Afbeelding met muur, persoon, binnen, person&#10;&#10;Automatisch gegenereerde beschrijving">
            <a:extLst>
              <a:ext uri="{FF2B5EF4-FFF2-40B4-BE49-F238E27FC236}">
                <a16:creationId xmlns:a16="http://schemas.microsoft.com/office/drawing/2014/main" id="{30041035-0209-4530-92B6-B78759E30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75" y="4548520"/>
            <a:ext cx="3175141" cy="211858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F62DDC7-D641-4A85-83B9-1B7AB4824134}"/>
              </a:ext>
            </a:extLst>
          </p:cNvPr>
          <p:cNvSpPr/>
          <p:nvPr/>
        </p:nvSpPr>
        <p:spPr>
          <a:xfrm>
            <a:off x="677335" y="3848669"/>
            <a:ext cx="2744738" cy="395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Franz </a:t>
            </a:r>
            <a:r>
              <a:rPr lang="nl-NL" dirty="0" err="1"/>
              <a:t>Jägerstätter</a:t>
            </a:r>
            <a:r>
              <a:rPr lang="nl-NL" dirty="0"/>
              <a:t> WOII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F1E55C6-25A4-401C-B0F5-54F6F350CEB1}"/>
              </a:ext>
            </a:extLst>
          </p:cNvPr>
          <p:cNvSpPr/>
          <p:nvPr/>
        </p:nvSpPr>
        <p:spPr>
          <a:xfrm>
            <a:off x="545910" y="6188363"/>
            <a:ext cx="3273106" cy="478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Bisschop </a:t>
            </a:r>
            <a:r>
              <a:rPr lang="nl-NL" dirty="0" err="1"/>
              <a:t>Monsengwo</a:t>
            </a:r>
            <a:r>
              <a:rPr lang="nl-NL" dirty="0"/>
              <a:t> – </a:t>
            </a:r>
            <a:r>
              <a:rPr lang="nl-NL" dirty="0" err="1"/>
              <a:t>DRCongo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7FAEAE6-D19A-423B-820E-076C4405B097}"/>
              </a:ext>
            </a:extLst>
          </p:cNvPr>
          <p:cNvSpPr/>
          <p:nvPr/>
        </p:nvSpPr>
        <p:spPr>
          <a:xfrm>
            <a:off x="4317489" y="5390865"/>
            <a:ext cx="2381250" cy="1053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Hildegard </a:t>
            </a:r>
            <a:r>
              <a:rPr lang="nl-NL" dirty="0" err="1"/>
              <a:t>Goss-Mayr</a:t>
            </a:r>
            <a:r>
              <a:rPr lang="nl-NL" dirty="0"/>
              <a:t> Bewegingen in Filippijnen, Rwanda, Columbia, …</a:t>
            </a:r>
          </a:p>
        </p:txBody>
      </p:sp>
      <p:pic>
        <p:nvPicPr>
          <p:cNvPr id="14" name="Afbeelding 13" descr="Afbeelding met persoon, binnen, computer, venster&#10;&#10;Automatisch gegenereerde beschrijving">
            <a:extLst>
              <a:ext uri="{FF2B5EF4-FFF2-40B4-BE49-F238E27FC236}">
                <a16:creationId xmlns:a16="http://schemas.microsoft.com/office/drawing/2014/main" id="{D4EC9A15-C777-427F-BD8C-7A75FBFDA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0162" y="3184204"/>
            <a:ext cx="3191838" cy="3673796"/>
          </a:xfrm>
          <a:prstGeom prst="rect">
            <a:avLst/>
          </a:prstGeom>
        </p:spPr>
      </p:pic>
      <p:pic>
        <p:nvPicPr>
          <p:cNvPr id="7" name="Afbeelding 6" descr="Afbeelding met persoon&#10;&#10;Automatisch gegenereerde beschrijving">
            <a:extLst>
              <a:ext uri="{FF2B5EF4-FFF2-40B4-BE49-F238E27FC236}">
                <a16:creationId xmlns:a16="http://schemas.microsoft.com/office/drawing/2014/main" id="{A6713785-E02D-4BBB-944F-FAA1170CF8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682"/>
          <a:stretch/>
        </p:blipFill>
        <p:spPr>
          <a:xfrm>
            <a:off x="6922787" y="1270000"/>
            <a:ext cx="2478067" cy="350215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65636F8-A0EE-400E-A1DD-75FF2FF77EE4}"/>
              </a:ext>
            </a:extLst>
          </p:cNvPr>
          <p:cNvSpPr txBox="1"/>
          <p:nvPr/>
        </p:nvSpPr>
        <p:spPr>
          <a:xfrm>
            <a:off x="7019604" y="4006921"/>
            <a:ext cx="22543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 err="1"/>
              <a:t>Natalya</a:t>
            </a:r>
            <a:r>
              <a:rPr lang="nl-BE" dirty="0"/>
              <a:t> </a:t>
            </a:r>
            <a:r>
              <a:rPr lang="nl-BE" dirty="0" err="1"/>
              <a:t>Estemirova</a:t>
            </a:r>
            <a:r>
              <a:rPr lang="nl-BE" dirty="0"/>
              <a:t> - Tsjetsjenië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FAA34C6-518A-40A8-A64A-A18654C06BC0}"/>
              </a:ext>
            </a:extLst>
          </p:cNvPr>
          <p:cNvSpPr txBox="1"/>
          <p:nvPr/>
        </p:nvSpPr>
        <p:spPr>
          <a:xfrm>
            <a:off x="9000162" y="6143478"/>
            <a:ext cx="3191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Zr. Jeanne Devos – Beweging in India</a:t>
            </a:r>
          </a:p>
        </p:txBody>
      </p:sp>
    </p:spTree>
    <p:extLst>
      <p:ext uri="{BB962C8B-B14F-4D97-AF65-F5344CB8AC3E}">
        <p14:creationId xmlns:p14="http://schemas.microsoft.com/office/powerpoint/2010/main" val="74347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EC69D-5AAE-4BBE-A53B-CC066ABF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355740"/>
            <a:ext cx="9539785" cy="1087118"/>
          </a:xfrm>
        </p:spPr>
        <p:txBody>
          <a:bodyPr>
            <a:normAutofit fontScale="90000"/>
          </a:bodyPr>
          <a:lstStyle/>
          <a:p>
            <a:r>
              <a:rPr lang="nl-NL" dirty="0"/>
              <a:t>En dan zijn er nog duizenden, honderdduizenden, miljoenen nog minder gekende helden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7AED5131-0A5D-4856-8CEB-42109F54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58" y="1442857"/>
            <a:ext cx="5415143" cy="54151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7858512-D7A8-42AC-97FB-2D17F9D7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57" y="953998"/>
            <a:ext cx="3519843" cy="541514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7E0ECFF-2D9D-4CE1-933E-4E308C4CC0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7" r="21592"/>
          <a:stretch/>
        </p:blipFill>
        <p:spPr>
          <a:xfrm>
            <a:off x="-1" y="2817901"/>
            <a:ext cx="4593266" cy="40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4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EC69D-5AAE-4BBE-A53B-CC066ABF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3483"/>
            <a:ext cx="10058400" cy="868326"/>
          </a:xfrm>
        </p:spPr>
        <p:txBody>
          <a:bodyPr/>
          <a:lstStyle/>
          <a:p>
            <a:r>
              <a:rPr lang="nl-NL" dirty="0"/>
              <a:t>Wat weten we eigenlijk over geweldloze strijd?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AE6231-C167-4059-99AF-01A2224D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81809"/>
            <a:ext cx="9125885" cy="47954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Spontane associaties:</a:t>
            </a:r>
          </a:p>
          <a:p>
            <a:pPr lvl="1"/>
            <a:r>
              <a:rPr lang="nl-NL" sz="1800" dirty="0"/>
              <a:t>Haalt dat wel iets uit?</a:t>
            </a:r>
          </a:p>
          <a:p>
            <a:pPr lvl="1"/>
            <a:r>
              <a:rPr lang="nl-NL" sz="1800" dirty="0"/>
              <a:t>Het zijn dromers, geen realisten</a:t>
            </a:r>
          </a:p>
          <a:p>
            <a:pPr lvl="1"/>
            <a:r>
              <a:rPr lang="nl-NL" sz="1800" dirty="0"/>
              <a:t>Geweldloos verzet is voor mietjes en lafaards</a:t>
            </a:r>
          </a:p>
          <a:p>
            <a:pPr lvl="1"/>
            <a:r>
              <a:rPr lang="nl-NL" sz="1800" dirty="0"/>
              <a:t>Geweldloosheid leidt tot onze dood</a:t>
            </a:r>
          </a:p>
          <a:p>
            <a:endParaRPr lang="nl-NL" dirty="0"/>
          </a:p>
          <a:p>
            <a:r>
              <a:rPr lang="nl-NL" dirty="0"/>
              <a:t>Maar kloppen die associaties wel? </a:t>
            </a:r>
          </a:p>
          <a:p>
            <a:pPr lvl="1"/>
            <a:r>
              <a:rPr lang="nl-NL" sz="1800" dirty="0"/>
              <a:t>Geweldloos verzet heeft 53% kans op succes, gewapend verzet slechts 26%.</a:t>
            </a:r>
          </a:p>
          <a:p>
            <a:pPr lvl="1"/>
            <a:r>
              <a:rPr lang="nl-NL" sz="1800" dirty="0"/>
              <a:t>Geweldloos verzet leidt in 23% tot massamoorden (&gt;1.000 doden), terwijl dit bij gewapend verzet stijgt tot 68%. </a:t>
            </a:r>
          </a:p>
          <a:p>
            <a:pPr lvl="1"/>
            <a:r>
              <a:rPr lang="nl-NL" sz="1800" dirty="0"/>
              <a:t>Geweldloze regimeveranderingen overleven 9x langer dan gewelddadige.</a:t>
            </a:r>
          </a:p>
          <a:p>
            <a:pPr marL="457200" lvl="1" indent="0">
              <a:buNone/>
            </a:pPr>
            <a:r>
              <a:rPr lang="nl-NL" sz="1800" dirty="0"/>
              <a:t>Bronnen: Maria Stephan &amp; Erica </a:t>
            </a:r>
            <a:r>
              <a:rPr lang="nl-NL" sz="1800" dirty="0" err="1"/>
              <a:t>Chenoweth</a:t>
            </a:r>
            <a:r>
              <a:rPr lang="nl-NL" sz="1800" dirty="0"/>
              <a:t> (2011), Bayer, </a:t>
            </a:r>
            <a:r>
              <a:rPr lang="nl-NL" sz="1800" dirty="0" err="1"/>
              <a:t>Bethke</a:t>
            </a:r>
            <a:r>
              <a:rPr lang="nl-NL" sz="1800" dirty="0"/>
              <a:t> &amp; </a:t>
            </a:r>
            <a:r>
              <a:rPr lang="nl-NL" sz="1800" dirty="0" err="1"/>
              <a:t>Lambach</a:t>
            </a:r>
            <a:r>
              <a:rPr lang="nl-NL" sz="1800" dirty="0"/>
              <a:t> (2016)</a:t>
            </a:r>
          </a:p>
          <a:p>
            <a:pPr lvl="1"/>
            <a:endParaRPr lang="nl-NL" sz="1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3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EC69D-5AAE-4BBE-A53B-CC066ABF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3507"/>
          </a:xfrm>
        </p:spPr>
        <p:txBody>
          <a:bodyPr/>
          <a:lstStyle/>
          <a:p>
            <a:r>
              <a:rPr lang="nl-NL" dirty="0"/>
              <a:t>Dus: geweldloos verzet goed idee? Ja!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AE6231-C167-4059-99AF-01A2224DF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Geweldloze bewegingen vertrekken vanuit burgers</a:t>
            </a:r>
          </a:p>
          <a:p>
            <a:r>
              <a:rPr lang="nl-NL" dirty="0"/>
              <a:t>Met sociale, psychologische, economische, politieke en culturele middelen</a:t>
            </a:r>
          </a:p>
          <a:p>
            <a:r>
              <a:rPr lang="nl-NL" dirty="0"/>
              <a:t>Buiten het gewone klassieke politieke proces om</a:t>
            </a:r>
          </a:p>
          <a:p>
            <a:r>
              <a:rPr lang="nl-NL" dirty="0"/>
              <a:t>Zonder gebruik van of dreigen met geweld</a:t>
            </a:r>
          </a:p>
          <a:p>
            <a:r>
              <a:rPr lang="nl-NL" dirty="0"/>
              <a:t>Niet per se ingebed in principiële geweldloosheid</a:t>
            </a:r>
          </a:p>
          <a:p>
            <a:r>
              <a:rPr lang="nl-NL" dirty="0"/>
              <a:t>Strategisch voordeel t.o.v. gewelddadige bewegingen:</a:t>
            </a:r>
          </a:p>
          <a:p>
            <a:pPr lvl="1"/>
            <a:r>
              <a:rPr lang="nl-NL" dirty="0"/>
              <a:t>Door grote publieke aanhang (met vaak internationale steun) is onderdrukking minder hevig</a:t>
            </a:r>
          </a:p>
          <a:p>
            <a:pPr lvl="1"/>
            <a:r>
              <a:rPr lang="nl-NL" dirty="0"/>
              <a:t>Meer kans op onderhandeling</a:t>
            </a:r>
          </a:p>
          <a:p>
            <a:r>
              <a:rPr lang="nl-NL" dirty="0"/>
              <a:t>Arsenaal aan mogelijke acties is enorm (in studie komen er 198 aan bod)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08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06805-F8B5-4AE7-8541-EE805416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laten we kansen op succes groeien?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5EADF5-ABB2-40B2-B25D-A8D07AA3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1" y="1930400"/>
            <a:ext cx="8596668" cy="4625742"/>
          </a:xfrm>
        </p:spPr>
        <p:txBody>
          <a:bodyPr/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Solidariteit betuigen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Nieuws verspreiden, verhalen delen in je eigen netwerk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Beleidsmakers bereiken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Actieve Geweldloosheid: ‘kringen van solidariteit’: 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horizontale connecties aanspreken om je doel te bereiken: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062C54CC-590B-4632-AE2B-5F655B1510B4}"/>
              </a:ext>
            </a:extLst>
          </p:cNvPr>
          <p:cNvSpPr/>
          <p:nvPr/>
        </p:nvSpPr>
        <p:spPr>
          <a:xfrm>
            <a:off x="2266122" y="5300870"/>
            <a:ext cx="503582" cy="31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7224961-3912-44DE-82C5-E0C0FBDF5BBD}"/>
              </a:ext>
            </a:extLst>
          </p:cNvPr>
          <p:cNvSpPr/>
          <p:nvPr/>
        </p:nvSpPr>
        <p:spPr>
          <a:xfrm>
            <a:off x="1976511" y="4468035"/>
            <a:ext cx="2699567" cy="2088107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AD0D567D-7D37-4D50-B284-DD428C780E8C}"/>
              </a:ext>
            </a:extLst>
          </p:cNvPr>
          <p:cNvSpPr/>
          <p:nvPr/>
        </p:nvSpPr>
        <p:spPr>
          <a:xfrm>
            <a:off x="2438400" y="4996070"/>
            <a:ext cx="1775791" cy="104529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1BB846FE-C763-4F6B-890E-D00B8D8D63C8}"/>
              </a:ext>
            </a:extLst>
          </p:cNvPr>
          <p:cNvSpPr/>
          <p:nvPr/>
        </p:nvSpPr>
        <p:spPr>
          <a:xfrm>
            <a:off x="2866250" y="5353062"/>
            <a:ext cx="920088" cy="318052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12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DC38F-CD7C-4DF9-ADA3-72443C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beleidsmakers nodig?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9EDC3-942C-43B5-A067-7B1D49173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Een kritische massa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De juiste snaar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Urgentie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Voldoende medestanders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Veiligheid</a:t>
            </a: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(Groeiend begrip voor) duurzame oplossingen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Creativiteit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Geduld 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Coöperatie of samenwerking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MIND SHIFT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6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9F176-8B98-40FE-9EF7-9716282D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/>
          <a:p>
            <a:r>
              <a:rPr lang="nl-NL" dirty="0"/>
              <a:t>In Wit-Rusland spant het erom</a:t>
            </a:r>
          </a:p>
        </p:txBody>
      </p:sp>
      <p:pic>
        <p:nvPicPr>
          <p:cNvPr id="6" name="Tijdelijke aanduiding voor inhoud 5" descr="Afbeelding met boom, buiten, persoon, mensen&#10;&#10;Automatisch gegenereerde beschrijving">
            <a:extLst>
              <a:ext uri="{FF2B5EF4-FFF2-40B4-BE49-F238E27FC236}">
                <a16:creationId xmlns:a16="http://schemas.microsoft.com/office/drawing/2014/main" id="{8264FB19-DD0D-431B-BD5E-E3593AE97B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683" r="11990" b="-1"/>
          <a:stretch/>
        </p:blipFill>
        <p:spPr>
          <a:xfrm>
            <a:off x="677334" y="609600"/>
            <a:ext cx="8596668" cy="3845718"/>
          </a:xfr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61806D3-80C2-4C6A-94C1-0B03BB6D2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Steeds </a:t>
            </a:r>
            <a:r>
              <a:rPr lang="en-US" sz="1800" dirty="0" err="1"/>
              <a:t>meer</a:t>
            </a:r>
            <a:r>
              <a:rPr lang="en-US" sz="1800" dirty="0"/>
              <a:t> </a:t>
            </a:r>
            <a:r>
              <a:rPr lang="en-US" sz="1800" dirty="0" err="1"/>
              <a:t>arrestaties</a:t>
            </a:r>
            <a:r>
              <a:rPr lang="en-US" sz="1800" dirty="0"/>
              <a:t>, </a:t>
            </a:r>
            <a:r>
              <a:rPr lang="en-US" sz="1800" dirty="0" err="1"/>
              <a:t>opposanten</a:t>
            </a:r>
            <a:r>
              <a:rPr lang="en-US" sz="1800" dirty="0"/>
              <a:t> </a:t>
            </a:r>
            <a:r>
              <a:rPr lang="en-US" sz="1800" dirty="0" err="1"/>
              <a:t>vluchten</a:t>
            </a:r>
            <a:r>
              <a:rPr lang="en-US" sz="1800" dirty="0"/>
              <a:t>, </a:t>
            </a:r>
            <a:r>
              <a:rPr lang="en-US" sz="1800" dirty="0" err="1"/>
              <a:t>mensen</a:t>
            </a:r>
            <a:r>
              <a:rPr lang="en-US" sz="1800" dirty="0"/>
              <a:t> </a:t>
            </a:r>
            <a:r>
              <a:rPr lang="en-US" sz="1800" dirty="0" err="1"/>
              <a:t>krijgen</a:t>
            </a:r>
            <a:r>
              <a:rPr lang="en-US" sz="1800" dirty="0"/>
              <a:t> </a:t>
            </a:r>
            <a:r>
              <a:rPr lang="en-US" sz="1800" dirty="0" err="1"/>
              <a:t>schrik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Nood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onze</a:t>
            </a:r>
            <a:r>
              <a:rPr lang="en-US" sz="1800" dirty="0"/>
              <a:t> </a:t>
            </a:r>
            <a:r>
              <a:rPr lang="en-US" sz="1800" dirty="0" err="1"/>
              <a:t>solidariteit</a:t>
            </a:r>
            <a:r>
              <a:rPr lang="en-US" sz="1800" dirty="0"/>
              <a:t>, </a:t>
            </a:r>
            <a:r>
              <a:rPr lang="en-US" sz="1800" dirty="0" err="1"/>
              <a:t>berichtgeving</a:t>
            </a:r>
            <a:r>
              <a:rPr lang="en-US" sz="1800" dirty="0"/>
              <a:t> en </a:t>
            </a:r>
            <a:r>
              <a:rPr lang="en-US" sz="1800" dirty="0" err="1"/>
              <a:t>steun</a:t>
            </a:r>
            <a:r>
              <a:rPr lang="en-US" sz="1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3161303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1">
      <a:dk1>
        <a:sysClr val="windowText" lastClr="000000"/>
      </a:dk1>
      <a:lt1>
        <a:srgbClr val="FFFFFF"/>
      </a:lt1>
      <a:dk2>
        <a:srgbClr val="78BE20"/>
      </a:dk2>
      <a:lt2>
        <a:srgbClr val="FFFFFF"/>
      </a:lt2>
      <a:accent1>
        <a:srgbClr val="78BE20"/>
      </a:accent1>
      <a:accent2>
        <a:srgbClr val="003DA5"/>
      </a:accent2>
      <a:accent3>
        <a:srgbClr val="78BE20"/>
      </a:accent3>
      <a:accent4>
        <a:srgbClr val="6E3A5E"/>
      </a:accent4>
      <a:accent5>
        <a:srgbClr val="FFFFFF"/>
      </a:accent5>
      <a:accent6>
        <a:srgbClr val="FFFFFF"/>
      </a:accent6>
      <a:hlink>
        <a:srgbClr val="48A1FA"/>
      </a:hlink>
      <a:folHlink>
        <a:srgbClr val="48A1FA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sjabloon Pax Christi - PPT" id="{1AF07DD1-C06B-408D-AA7B-5B4437CD2583}" vid="{EC67985B-A98A-48DB-830C-BBC2BA5490B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ar xmlns="9ff98ffc-30f2-4c73-b3f4-877239f4e05b">2019</Jaa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90137C7EBE04C9279DDBAA0F68535" ma:contentTypeVersion="5" ma:contentTypeDescription="Een nieuw document maken." ma:contentTypeScope="" ma:versionID="dc3f0140d712dcc75d83466a1b3c63de">
  <xsd:schema xmlns:xsd="http://www.w3.org/2001/XMLSchema" xmlns:xs="http://www.w3.org/2001/XMLSchema" xmlns:p="http://schemas.microsoft.com/office/2006/metadata/properties" xmlns:ns2="9ff98ffc-30f2-4c73-b3f4-877239f4e05b" xmlns:ns3="87240f5a-35e7-4c1c-9129-6ca7965f80a8" targetNamespace="http://schemas.microsoft.com/office/2006/metadata/properties" ma:root="true" ma:fieldsID="239243e16ba9802f5dc66b014a4c43e0" ns2:_="" ns3:_="">
    <xsd:import namespace="9ff98ffc-30f2-4c73-b3f4-877239f4e05b"/>
    <xsd:import namespace="87240f5a-35e7-4c1c-9129-6ca7965f80a8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98ffc-30f2-4c73-b3f4-877239f4e05b" elementFormDefault="qualified">
    <xsd:import namespace="http://schemas.microsoft.com/office/2006/documentManagement/types"/>
    <xsd:import namespace="http://schemas.microsoft.com/office/infopath/2007/PartnerControls"/>
    <xsd:element name="Jaar" ma:index="8" nillable="true" ma:displayName="Jaar" ma:internalName="Jaar">
      <xsd:simpleType>
        <xsd:restriction base="dms:Text">
          <xsd:maxLength value="4"/>
        </xsd:restriction>
      </xsd:simpleType>
    </xsd:element>
    <xsd:element name="SharedWithUsers" ma:index="9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40f5a-35e7-4c1c-9129-6ca7965f8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4B93EE-3535-4015-878A-E8FB912EB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981B46-BBC5-48B2-B6ED-3F747D9D7F7E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7240f5a-35e7-4c1c-9129-6ca7965f80a8"/>
    <ds:schemaRef ds:uri="9ff98ffc-30f2-4c73-b3f4-877239f4e05b"/>
  </ds:schemaRefs>
</ds:datastoreItem>
</file>

<file path=customXml/itemProps3.xml><?xml version="1.0" encoding="utf-8"?>
<ds:datastoreItem xmlns:ds="http://schemas.openxmlformats.org/officeDocument/2006/customXml" ds:itemID="{819AC4A2-0064-4B10-AE33-BCAD8B1C2A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f98ffc-30f2-4c73-b3f4-877239f4e05b"/>
    <ds:schemaRef ds:uri="87240f5a-35e7-4c1c-9129-6ca7965f8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363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GEWELDLOOS VERZET Inspirerende voorbeelden  Annemarie Gielen</vt:lpstr>
      <vt:lpstr>Je hebt helden van de gewapende strijd en  je hebt helden van de geweldloze strijd</vt:lpstr>
      <vt:lpstr>Er zijn ook heel wat minder gekende helden</vt:lpstr>
      <vt:lpstr>En dan zijn er nog duizenden, honderdduizenden, miljoenen nog minder gekende helden</vt:lpstr>
      <vt:lpstr>Wat weten we eigenlijk over geweldloze strijd?</vt:lpstr>
      <vt:lpstr>Dus: geweldloos verzet goed idee? Ja!</vt:lpstr>
      <vt:lpstr>Hoe laten we kansen op succes groeien?</vt:lpstr>
      <vt:lpstr>Wat hebben beleidsmakers nodig?</vt:lpstr>
      <vt:lpstr>In Wit-Rusland spant het erom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Olivier Forges</dc:creator>
  <cp:lastModifiedBy>Wouter Claes</cp:lastModifiedBy>
  <cp:revision>34</cp:revision>
  <dcterms:created xsi:type="dcterms:W3CDTF">2017-04-12T16:19:30Z</dcterms:created>
  <dcterms:modified xsi:type="dcterms:W3CDTF">2021-05-18T12:51:01Z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0x010100D5590137C7EBE04C9279DDBAA0F68535</vt:lpwstr>
  </property>
</Properties>
</file>